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1"/>
  </p:notesMasterIdLst>
  <p:sldIdLst>
    <p:sldId id="260" r:id="rId2"/>
    <p:sldId id="261" r:id="rId3"/>
    <p:sldId id="262" r:id="rId4"/>
    <p:sldId id="263" r:id="rId5"/>
    <p:sldId id="264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266" r:id="rId14"/>
    <p:sldId id="273" r:id="rId15"/>
    <p:sldId id="274" r:id="rId16"/>
    <p:sldId id="275" r:id="rId17"/>
    <p:sldId id="277" r:id="rId18"/>
    <p:sldId id="276" r:id="rId19"/>
    <p:sldId id="278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Calibri Light" pitchFamily="34" charset="0"/>
      <p:regular r:id="rId26"/>
      <p:italic r:id="rId27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12.8.2021.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sz="3200" b="1" dirty="0" smtClean="0"/>
              <a:t>Priroda 6</a:t>
            </a:r>
          </a:p>
          <a:p>
            <a:pPr algn="r"/>
            <a:r>
              <a:rPr lang="hr-HR" sz="3200" b="1" dirty="0" smtClean="0"/>
              <a:t>ŠK</a:t>
            </a:r>
            <a:endParaRPr lang="hr-HR" sz="3200" b="1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5bfaea2a-9bac-4214-828d-2b5e514b0b00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learningapps.org/watch?v=ph3as5tqc19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hyperlink" Target="https://learningapps.org/watch?v=p3rgkiiz221" TargetMode="Externa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-sfera.hr/dodatni-digitalni-sadrzaji/5bfaea2a-9bac-4214-828d-2b5e514b0b00/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5bfaea2a-9bac-4214-828d-2b5e514b0b00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learningapps.org/watch?v=pd2hjen9t19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e-sfera.hr/dodatni-digitalni-sadrzaji/5bfaea2a-9bac-4214-828d-2b5e514b0b00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ytffJg_H24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eeoftheyear.org/Hlasovani?lang=hr-HR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A408788E-187E-4717-804A-169D23988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1" r="396"/>
          <a:stretch/>
        </p:blipFill>
        <p:spPr>
          <a:xfrm>
            <a:off x="4067503" y="1154241"/>
            <a:ext cx="8124497" cy="570375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76C30E75-ADC9-4FB4-AC62-363DA27FF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7" r="12545"/>
          <a:stretch/>
        </p:blipFill>
        <p:spPr>
          <a:xfrm>
            <a:off x="3807501" y="1154241"/>
            <a:ext cx="8384499" cy="5696251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53CA2BBD-7DBB-4BD0-B940-89E8310B2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2944" y="2484563"/>
            <a:ext cx="3574556" cy="929390"/>
          </a:xfrm>
          <a:ln w="1905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800" dirty="0"/>
              <a:t>Prikazuju li ove slike isto mjesto?</a:t>
            </a:r>
          </a:p>
        </p:txBody>
      </p:sp>
      <p:sp>
        <p:nvSpPr>
          <p:cNvPr id="9" name="Rezervirano mjesto teksta 3">
            <a:extLst>
              <a:ext uri="{FF2B5EF4-FFF2-40B4-BE49-F238E27FC236}">
                <a16:creationId xmlns:a16="http://schemas.microsoft.com/office/drawing/2014/main" xmlns="" id="{34DBFA7D-A5AA-40A9-9D2B-B008D845D2D0}"/>
              </a:ext>
            </a:extLst>
          </p:cNvPr>
          <p:cNvSpPr txBox="1">
            <a:spLocks/>
          </p:cNvSpPr>
          <p:nvPr/>
        </p:nvSpPr>
        <p:spPr>
          <a:xfrm>
            <a:off x="232944" y="3626129"/>
            <a:ext cx="3574556" cy="929390"/>
          </a:xfrm>
          <a:prstGeom prst="rect">
            <a:avLst/>
          </a:prstGeom>
          <a:ln w="19050" cap="flat" cmpd="sng" algn="ctr">
            <a:solidFill>
              <a:schemeClr val="accent4"/>
            </a:solidFill>
            <a:prstDash val="lgDash"/>
            <a:miter lim="800000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r-HR" sz="2800" dirty="0"/>
              <a:t>Kako biste opisali ono što slike prikazuju?</a:t>
            </a:r>
          </a:p>
        </p:txBody>
      </p:sp>
      <p:sp>
        <p:nvSpPr>
          <p:cNvPr id="10" name="Rezervirano mjesto teksta 3">
            <a:extLst>
              <a:ext uri="{FF2B5EF4-FFF2-40B4-BE49-F238E27FC236}">
                <a16:creationId xmlns:a16="http://schemas.microsoft.com/office/drawing/2014/main" xmlns="" id="{C0EC693C-790B-4C2A-88F6-0AD6468C7C02}"/>
              </a:ext>
            </a:extLst>
          </p:cNvPr>
          <p:cNvSpPr txBox="1">
            <a:spLocks/>
          </p:cNvSpPr>
          <p:nvPr/>
        </p:nvSpPr>
        <p:spPr>
          <a:xfrm>
            <a:off x="232944" y="4793894"/>
            <a:ext cx="3574555" cy="1818223"/>
          </a:xfrm>
          <a:prstGeom prst="rect">
            <a:avLst/>
          </a:prstGeom>
          <a:ln w="19050" cap="flat" cmpd="sng" algn="ctr">
            <a:solidFill>
              <a:schemeClr val="accent4"/>
            </a:solidFill>
            <a:prstDash val="lgDash"/>
            <a:miter lim="800000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l-PL" sz="2800" dirty="0"/>
              <a:t>Napišite za svako godišnje doba kolika je količina svjetlosti i padalina.</a:t>
            </a:r>
          </a:p>
        </p:txBody>
      </p:sp>
      <p:sp>
        <p:nvSpPr>
          <p:cNvPr id="11" name="Rezervirano mjesto teksta 3">
            <a:extLst>
              <a:ext uri="{FF2B5EF4-FFF2-40B4-BE49-F238E27FC236}">
                <a16:creationId xmlns:a16="http://schemas.microsoft.com/office/drawing/2014/main" xmlns="" id="{6A121D02-7CEF-4163-B8C5-DA7DAAF0DA3B}"/>
              </a:ext>
            </a:extLst>
          </p:cNvPr>
          <p:cNvSpPr txBox="1">
            <a:spLocks/>
          </p:cNvSpPr>
          <p:nvPr/>
        </p:nvSpPr>
        <p:spPr>
          <a:xfrm>
            <a:off x="232944" y="1310878"/>
            <a:ext cx="3574557" cy="929390"/>
          </a:xfrm>
          <a:prstGeom prst="rect">
            <a:avLst/>
          </a:prstGeom>
          <a:ln w="19050" cap="flat" cmpd="sng" algn="ctr">
            <a:solidFill>
              <a:schemeClr val="accent4"/>
            </a:solidFill>
            <a:prstDash val="lgDash"/>
            <a:miter lim="800000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r-HR" sz="2800" dirty="0"/>
              <a:t>Promotrite ove četiri slike. </a:t>
            </a:r>
          </a:p>
          <a:p>
            <a:pPr algn="ctr">
              <a:lnSpc>
                <a:spcPct val="100000"/>
              </a:lnSpc>
            </a:pP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xmlns="" val="239914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xmlns="" id="{82A2A5ED-91F5-4E24-B63C-DCD363A97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850" y="1320445"/>
            <a:ext cx="2628900" cy="830221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/>
              <a:t>Livade 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37594B6C-BCED-4298-9728-91A949B73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2150666"/>
            <a:ext cx="5157787" cy="498353"/>
          </a:xfrm>
        </p:spPr>
        <p:txBody>
          <a:bodyPr/>
          <a:lstStyle/>
          <a:p>
            <a:r>
              <a:rPr lang="hr-HR" sz="2800" dirty="0"/>
              <a:t>Priobalno područje i otoci</a:t>
            </a:r>
          </a:p>
          <a:p>
            <a:endParaRPr lang="hr-HR" dirty="0"/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C1E8F251-6E71-43AD-A56C-0C56ACB9B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730856"/>
            <a:ext cx="5157787" cy="1496768"/>
          </a:xfrm>
        </p:spPr>
        <p:txBody>
          <a:bodyPr>
            <a:normAutofit/>
          </a:bodyPr>
          <a:lstStyle/>
          <a:p>
            <a:r>
              <a:rPr lang="hr-HR" dirty="0"/>
              <a:t>Biljke se suše u ljetu </a:t>
            </a:r>
          </a:p>
          <a:p>
            <a:r>
              <a:rPr lang="hr-HR" dirty="0"/>
              <a:t>Visoke temperature zraka </a:t>
            </a:r>
          </a:p>
          <a:p>
            <a:r>
              <a:rPr lang="hr-HR" dirty="0"/>
              <a:t>Nedostatak vlage </a:t>
            </a:r>
          </a:p>
          <a:p>
            <a:endParaRPr lang="hr-HR" dirty="0"/>
          </a:p>
        </p:txBody>
      </p:sp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xmlns="" id="{3634615E-DD73-461C-AC40-E8CDC9474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2150665"/>
            <a:ext cx="5183188" cy="498353"/>
          </a:xfrm>
        </p:spPr>
        <p:txBody>
          <a:bodyPr/>
          <a:lstStyle/>
          <a:p>
            <a:r>
              <a:rPr lang="hr-HR" sz="2800" dirty="0"/>
              <a:t>Kontinentalni dio</a:t>
            </a:r>
          </a:p>
          <a:p>
            <a:endParaRPr lang="hr-HR" dirty="0"/>
          </a:p>
        </p:txBody>
      </p:sp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xmlns="" id="{12599CB1-35AC-47AA-BDA8-CCDABE93D3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19989"/>
            <a:ext cx="5183188" cy="1507636"/>
          </a:xfrm>
        </p:spPr>
        <p:txBody>
          <a:bodyPr/>
          <a:lstStyle/>
          <a:p>
            <a:r>
              <a:rPr lang="hr-HR" dirty="0"/>
              <a:t>Biljke se suše u jesen</a:t>
            </a:r>
          </a:p>
          <a:p>
            <a:r>
              <a:rPr lang="hr-HR" dirty="0"/>
              <a:t>Temperature zraka niže</a:t>
            </a:r>
          </a:p>
          <a:p>
            <a:r>
              <a:rPr lang="hr-HR" dirty="0"/>
              <a:t>Više vlage </a:t>
            </a:r>
          </a:p>
          <a:p>
            <a:endParaRPr lang="hr-HR" dirty="0"/>
          </a:p>
        </p:txBody>
      </p:sp>
      <p:pic>
        <p:nvPicPr>
          <p:cNvPr id="9" name="Slika 8" descr="Slika na kojoj se prikazuje stablo, na otvorenom, nebo, trava&#10;&#10;Opis je automatski generiran">
            <a:extLst>
              <a:ext uri="{FF2B5EF4-FFF2-40B4-BE49-F238E27FC236}">
                <a16:creationId xmlns:a16="http://schemas.microsoft.com/office/drawing/2014/main" xmlns="" id="{B9895ECF-B6DE-4D14-B26A-3EF03ED6D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850" y="4309461"/>
            <a:ext cx="3314700" cy="2418446"/>
          </a:xfrm>
          <a:prstGeom prst="rect">
            <a:avLst/>
          </a:prstGeom>
        </p:spPr>
      </p:pic>
      <p:pic>
        <p:nvPicPr>
          <p:cNvPr id="10" name="Slika 9" descr="Slika na kojoj se prikazuje cvijet, biljka, na otvorenom, trava&#10;&#10;Opis je automatski generiran">
            <a:extLst>
              <a:ext uri="{FF2B5EF4-FFF2-40B4-BE49-F238E27FC236}">
                <a16:creationId xmlns:a16="http://schemas.microsoft.com/office/drawing/2014/main" xmlns="" id="{8C1CACD6-6837-4B82-86A2-4CF140C7A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1745" y="4309461"/>
            <a:ext cx="3467100" cy="2458116"/>
          </a:xfrm>
          <a:prstGeom prst="rect">
            <a:avLst/>
          </a:prstGeom>
        </p:spPr>
      </p:pic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xmlns="" id="{9F834BDF-751F-4955-B663-B5CAC056B1AC}"/>
              </a:ext>
            </a:extLst>
          </p:cNvPr>
          <p:cNvCxnSpPr/>
          <p:nvPr/>
        </p:nvCxnSpPr>
        <p:spPr>
          <a:xfrm flipH="1">
            <a:off x="3339305" y="1714500"/>
            <a:ext cx="1295400" cy="24765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xmlns="" id="{3E3197D5-20EA-4FFD-A942-E460DDDD170B}"/>
              </a:ext>
            </a:extLst>
          </p:cNvPr>
          <p:cNvCxnSpPr>
            <a:cxnSpLocks/>
          </p:cNvCxnSpPr>
          <p:nvPr/>
        </p:nvCxnSpPr>
        <p:spPr>
          <a:xfrm>
            <a:off x="6290441" y="1714500"/>
            <a:ext cx="1086773" cy="28138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071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uiExpand="1" build="p"/>
      <p:bldP spid="7" grpId="0" build="p"/>
      <p:bldP spid="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444A4EB-34A6-40BA-83D3-79369F42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1932" y="1606870"/>
            <a:ext cx="5716309" cy="631429"/>
          </a:xfrm>
        </p:spPr>
        <p:txBody>
          <a:bodyPr>
            <a:normAutofit/>
          </a:bodyPr>
          <a:lstStyle/>
          <a:p>
            <a:r>
              <a:rPr lang="hr-HR" sz="3600" b="1" dirty="0"/>
              <a:t>Gorski kotar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F86756F-F8C9-4C29-A167-F465764FD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932" y="2554014"/>
            <a:ext cx="5523456" cy="3541986"/>
          </a:xfrm>
        </p:spPr>
        <p:txBody>
          <a:bodyPr>
            <a:normAutofit/>
          </a:bodyPr>
          <a:lstStyle/>
          <a:p>
            <a:r>
              <a:rPr lang="hr-HR" sz="2800" dirty="0"/>
              <a:t>Vazdazeleno drveće i grmlje</a:t>
            </a:r>
          </a:p>
          <a:p>
            <a:r>
              <a:rPr lang="hr-HR" sz="2800" dirty="0"/>
              <a:t>Listovi ne mijenjaju boju</a:t>
            </a:r>
          </a:p>
          <a:p>
            <a:r>
              <a:rPr lang="hr-HR" sz="2800" dirty="0"/>
              <a:t>Teže se uočavaju i prate promjene vezane za godišnja doba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A795C15-4DF6-4F75-9A94-DC69640D5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360"/>
            <a:ext cx="5523455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131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6C5C8C32-692B-4FBA-AB64-FCEF4F3E2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699" y="2252639"/>
            <a:ext cx="11132602" cy="2803525"/>
          </a:xfrm>
          <a:prstGeom prst="rect">
            <a:avLst/>
          </a:prstGeo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xmlns="" id="{F6162FC9-9D81-452C-A371-D74D83E5E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41389"/>
            <a:ext cx="11132602" cy="770868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latin typeface="+mn-lt"/>
              </a:rPr>
              <a:t>Vazdazeleni grmovi kod kojih se može uočiti pojava plodova u kasno ljeto ili početkom jeseni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2E06DD6D-315C-465A-BD2A-10C2892C734D}"/>
              </a:ext>
            </a:extLst>
          </p:cNvPr>
          <p:cNvSpPr txBox="1"/>
          <p:nvPr/>
        </p:nvSpPr>
        <p:spPr>
          <a:xfrm>
            <a:off x="1216288" y="4854946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Hrast crnika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B02313A8-EFE9-4233-A3F3-5B18D24F76D7}"/>
              </a:ext>
            </a:extLst>
          </p:cNvPr>
          <p:cNvSpPr txBox="1"/>
          <p:nvPr/>
        </p:nvSpPr>
        <p:spPr>
          <a:xfrm>
            <a:off x="4854837" y="4857307"/>
            <a:ext cx="2619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Bodljikava veprina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CED3042A-128E-44E6-BBA8-598D63757406}"/>
              </a:ext>
            </a:extLst>
          </p:cNvPr>
          <p:cNvSpPr txBox="1"/>
          <p:nvPr/>
        </p:nvSpPr>
        <p:spPr>
          <a:xfrm>
            <a:off x="8871476" y="485730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Božikovina</a:t>
            </a:r>
          </a:p>
        </p:txBody>
      </p:sp>
      <p:sp>
        <p:nvSpPr>
          <p:cNvPr id="9" name="TekstniOkvir 4">
            <a:extLst>
              <a:ext uri="{FF2B5EF4-FFF2-40B4-BE49-F238E27FC236}">
                <a16:creationId xmlns:a16="http://schemas.microsoft.com/office/drawing/2014/main" xmlns="" id="{ECD3BAE8-1EAE-4E9E-A8A4-A7985BA7B838}"/>
              </a:ext>
            </a:extLst>
          </p:cNvPr>
          <p:cNvSpPr txBox="1"/>
          <p:nvPr/>
        </p:nvSpPr>
        <p:spPr>
          <a:xfrm>
            <a:off x="9156897" y="5687441"/>
            <a:ext cx="2790496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3"/>
              </a:rPr>
              <a:t>Boje lišća</a:t>
            </a:r>
            <a:endParaRPr lang="hr-HR" sz="2000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22790FF6-BFAE-4A3D-A239-2B2E00146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472" y="5373116"/>
            <a:ext cx="70485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9288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2E64C59B-A8E9-445E-A8DE-393DF35C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76731"/>
            <a:ext cx="10985938" cy="628293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hlinkClick r:id="rId2"/>
              </a:rPr>
              <a:t>Godišnja doba</a:t>
            </a:r>
            <a:endParaRPr lang="hr-HR" dirty="0"/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661B591-54CE-4A6D-A50F-1D1B421B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715559"/>
            <a:ext cx="10515601" cy="11479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>  Vježbom ponovi 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EC0D5D9-FC69-42AB-9E86-8D8C0068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56" y="1355864"/>
            <a:ext cx="725487" cy="71939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6FDE6D7-CB1A-47FA-9946-53BDB8687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495" y="3117582"/>
            <a:ext cx="1216656" cy="1216656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02685D66-EA0B-4128-9D31-B0D052A77DC1}"/>
              </a:ext>
            </a:extLst>
          </p:cNvPr>
          <p:cNvSpPr txBox="1"/>
          <p:nvPr/>
        </p:nvSpPr>
        <p:spPr>
          <a:xfrm>
            <a:off x="712693" y="4600689"/>
            <a:ext cx="6093372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Boje biljaka najavljuju dolazak jeseni </a:t>
            </a:r>
            <a:r>
              <a:rPr lang="hr-HR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r-HR" sz="1100" dirty="0">
              <a:solidFill>
                <a:schemeClr val="accent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12836B9D-7C59-4329-B300-950B5FE9E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348" y="4334238"/>
            <a:ext cx="1216656" cy="121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9681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D2286BB8-790D-4541-AD64-B9A684313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123"/>
            <a:ext cx="12192000" cy="572687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50CA81A-E92E-4AB3-8901-F4E42909F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1" y="1517703"/>
            <a:ext cx="6705600" cy="1655763"/>
          </a:xfrm>
        </p:spPr>
        <p:txBody>
          <a:bodyPr>
            <a:normAutofit/>
          </a:bodyPr>
          <a:lstStyle/>
          <a:p>
            <a:r>
              <a:rPr lang="pl-PL" sz="4800" b="1" dirty="0"/>
              <a:t>ŽIVOTINJE SE PRIPREMAJU ZA ZIMU</a:t>
            </a:r>
            <a:endParaRPr lang="hr-HR" sz="4800" b="1" dirty="0"/>
          </a:p>
        </p:txBody>
      </p:sp>
    </p:spTree>
    <p:extLst>
      <p:ext uri="{BB962C8B-B14F-4D97-AF65-F5344CB8AC3E}">
        <p14:creationId xmlns:p14="http://schemas.microsoft.com/office/powerpoint/2010/main" xmlns="" val="3617720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6040C252-2BB0-48CF-9564-C779967AC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9" y="1592470"/>
            <a:ext cx="11414502" cy="2313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Životinje tijekom ljeta i jeseni </a:t>
            </a:r>
            <a:r>
              <a:rPr lang="hr-HR" dirty="0" smtClean="0"/>
              <a:t>– osiguravaju </a:t>
            </a:r>
            <a:r>
              <a:rPr lang="hr-HR" dirty="0"/>
              <a:t>rezervnu hranu</a:t>
            </a:r>
          </a:p>
          <a:p>
            <a:pPr lvl="1"/>
            <a:r>
              <a:rPr lang="hr-HR" dirty="0"/>
              <a:t>skupljaju plodove (vjeverica, miš)</a:t>
            </a:r>
          </a:p>
          <a:p>
            <a:pPr lvl="1"/>
            <a:r>
              <a:rPr lang="hr-HR" dirty="0"/>
              <a:t>obilno se hrane – osiguravaju rezerve energije u obliku masti (medvjed, jež, jazavac)</a:t>
            </a:r>
          </a:p>
          <a:p>
            <a:pPr lvl="1"/>
            <a:r>
              <a:rPr lang="hr-HR" dirty="0"/>
              <a:t>nakupljaju rezerve hrane za seobu (lastavice, rode)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4C8C880-0B12-4473-9EDE-499CD207C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32"/>
          <a:stretch/>
        </p:blipFill>
        <p:spPr>
          <a:xfrm>
            <a:off x="3658954" y="3866178"/>
            <a:ext cx="4073992" cy="283920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4F06573-A4FE-4B22-8524-2914CC63B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85" y="3866178"/>
            <a:ext cx="3258422" cy="286435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46C7D4C-97CE-42B4-8550-C07FFDE451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71"/>
          <a:stretch/>
        </p:blipFill>
        <p:spPr>
          <a:xfrm>
            <a:off x="7966388" y="3845170"/>
            <a:ext cx="4073993" cy="288536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8BC566E6-56C3-40D5-8030-0B22988C4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8868" y="3130795"/>
            <a:ext cx="809625" cy="71437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9A4D4F39-50A8-48B3-AA0C-98856AF6CED5}"/>
              </a:ext>
            </a:extLst>
          </p:cNvPr>
          <p:cNvSpPr txBox="1"/>
          <p:nvPr/>
        </p:nvSpPr>
        <p:spPr>
          <a:xfrm>
            <a:off x="10508229" y="3332441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6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26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5A09A79-A960-4408-A196-52A9A6AD6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34" y="1476255"/>
            <a:ext cx="10515600" cy="1597768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Ptice selice</a:t>
            </a:r>
          </a:p>
          <a:p>
            <a:r>
              <a:rPr lang="hr-HR" dirty="0"/>
              <a:t>Rode, lastavice, slavuji</a:t>
            </a:r>
          </a:p>
          <a:p>
            <a:r>
              <a:rPr lang="hr-HR" dirty="0"/>
              <a:t>Moraju ojačati i nakupiti dovoljno rezervne energije za putovanje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D9606C04-6D3C-49F2-BACC-AF21EFA0B7A7}"/>
              </a:ext>
            </a:extLst>
          </p:cNvPr>
          <p:cNvSpPr txBox="1"/>
          <p:nvPr/>
        </p:nvSpPr>
        <p:spPr>
          <a:xfrm>
            <a:off x="744920" y="5464508"/>
            <a:ext cx="9827174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Kad ptice selice obično napuštaju ljetna staništa, a kad se u proljeće očekuje njihov povratak?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RB str. 13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9F6D9BF-3710-4D75-9D59-434819E6E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34" y="5111853"/>
            <a:ext cx="727772" cy="705310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4143DB06-488E-494C-AECC-2954C621708B}"/>
              </a:ext>
            </a:extLst>
          </p:cNvPr>
          <p:cNvSpPr txBox="1"/>
          <p:nvPr/>
        </p:nvSpPr>
        <p:spPr>
          <a:xfrm>
            <a:off x="10572094" y="1595762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A45D6D7-B04D-42A6-B68A-ADB35A434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569" y="1467204"/>
            <a:ext cx="771525" cy="657225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19B2D553-05AB-402E-A29F-3000ED6CF0E8}"/>
              </a:ext>
            </a:extLst>
          </p:cNvPr>
          <p:cNvSpPr txBox="1"/>
          <p:nvPr/>
        </p:nvSpPr>
        <p:spPr>
          <a:xfrm>
            <a:off x="3862651" y="4419457"/>
            <a:ext cx="360504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3"/>
              </a:rPr>
              <a:t>Izrada hranilice za ptice</a:t>
            </a:r>
            <a:endParaRPr lang="hr-HR" sz="2000" dirty="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A07ECF5E-20E4-4610-83DC-052A56161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101" y="4105486"/>
            <a:ext cx="701101" cy="627942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4B3B9BDC-07D3-46D2-B62C-D7A34F2DA360}"/>
              </a:ext>
            </a:extLst>
          </p:cNvPr>
          <p:cNvSpPr txBox="1"/>
          <p:nvPr/>
        </p:nvSpPr>
        <p:spPr>
          <a:xfrm>
            <a:off x="744920" y="3105835"/>
            <a:ext cx="9827174" cy="954107"/>
          </a:xfrm>
          <a:prstGeom prst="rect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800" b="1" dirty="0"/>
              <a:t>Od čega najčešće stradaju tijekom zime ptice selice koje nisu uspjele odletjeti?</a:t>
            </a:r>
          </a:p>
        </p:txBody>
      </p:sp>
    </p:spTree>
    <p:extLst>
      <p:ext uri="{BB962C8B-B14F-4D97-AF65-F5344CB8AC3E}">
        <p14:creationId xmlns:p14="http://schemas.microsoft.com/office/powerpoint/2010/main" xmlns="" val="65183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2E64C59B-A8E9-445E-A8DE-393DF35C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76731"/>
            <a:ext cx="6382407" cy="628293"/>
          </a:xfrm>
        </p:spPr>
        <p:txBody>
          <a:bodyPr/>
          <a:lstStyle/>
          <a:p>
            <a:pPr marL="0" indent="0">
              <a:buNone/>
            </a:pPr>
            <a:r>
              <a:rPr lang="hr-HR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800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Prilagodbe vezane uz godišnja doba</a:t>
            </a:r>
            <a:endParaRPr lang="hr-H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661B591-54CE-4A6D-A50F-1D1B421B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715559"/>
            <a:ext cx="10515601" cy="11479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>  Vježbom ponovi 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EC0D5D9-FC69-42AB-9E86-8D8C0068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56" y="1355864"/>
            <a:ext cx="725487" cy="71939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D470BDB-8503-430D-A709-4224BE2AC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665" y="3084163"/>
            <a:ext cx="1147942" cy="114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2966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92819972-5F54-4759-8F4E-410477B6E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6525" y="2194136"/>
            <a:ext cx="8027276" cy="4490443"/>
          </a:xfrm>
          <a:prstGeom prst="rect">
            <a:avLst/>
          </a:prstGeo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136AAF-3795-4F50-9A48-5AC91973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10515600" cy="770868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hr-HR" sz="4800" b="1" dirty="0"/>
              <a:t>IZLAZNA KARTICA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A95C5566-BB1C-4EAD-99A9-2919857C233D}"/>
              </a:ext>
            </a:extLst>
          </p:cNvPr>
          <p:cNvSpPr txBox="1"/>
          <p:nvPr/>
        </p:nvSpPr>
        <p:spPr>
          <a:xfrm>
            <a:off x="838200" y="2528047"/>
            <a:ext cx="24883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Promotri sliku</a:t>
            </a:r>
            <a:r>
              <a:rPr lang="hr-HR" sz="2800" dirty="0" smtClean="0"/>
              <a:t>.</a:t>
            </a:r>
          </a:p>
          <a:p>
            <a:endParaRPr lang="hr-HR" sz="2800" dirty="0" smtClean="0"/>
          </a:p>
          <a:p>
            <a:r>
              <a:rPr lang="hr-HR" sz="2800" dirty="0" smtClean="0"/>
              <a:t>Pomoću </a:t>
            </a:r>
            <a:r>
              <a:rPr lang="hr-HR" sz="2800" dirty="0"/>
              <a:t>„Oluje </a:t>
            </a:r>
            <a:r>
              <a:rPr lang="hr-HR" sz="2800" dirty="0" smtClean="0"/>
              <a:t>ideja</a:t>
            </a:r>
            <a:r>
              <a:rPr lang="hr-HR" sz="2800" dirty="0" smtClean="0"/>
              <a:t> </a:t>
            </a:r>
            <a:r>
              <a:rPr lang="hr-HR" sz="2800" dirty="0" smtClean="0"/>
              <a:t>”</a:t>
            </a:r>
            <a:r>
              <a:rPr lang="hr-HR" sz="2800" dirty="0" smtClean="0"/>
              <a:t>napiši </a:t>
            </a:r>
            <a:r>
              <a:rPr lang="hr-HR" sz="2800" dirty="0"/>
              <a:t>što više ključnih pojmova kojima možeš opisati sliku.</a:t>
            </a:r>
          </a:p>
        </p:txBody>
      </p:sp>
    </p:spTree>
    <p:extLst>
      <p:ext uri="{BB962C8B-B14F-4D97-AF65-F5344CB8AC3E}">
        <p14:creationId xmlns:p14="http://schemas.microsoft.com/office/powerpoint/2010/main" xmlns="" val="3970513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EA1EC8B-E993-42E4-8039-B5C776825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124" y="3075156"/>
            <a:ext cx="10019675" cy="3304640"/>
          </a:xfrm>
        </p:spPr>
        <p:txBody>
          <a:bodyPr/>
          <a:lstStyle/>
          <a:p>
            <a:r>
              <a:rPr lang="hr-HR" dirty="0">
                <a:hlinkClick r:id="rId2"/>
              </a:rPr>
              <a:t>Pojmovnik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Sažetak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Provjeri znanje</a:t>
            </a:r>
            <a:endParaRPr lang="hr-HR" dirty="0"/>
          </a:p>
          <a:p>
            <a:endParaRPr lang="hr-HR" dirty="0"/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xmlns="" id="{94EA6D8D-A2AB-46B3-90EE-1E9DF547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/>
              <a:t>Ljetu je kraj, stiže jesen</a:t>
            </a:r>
            <a:endParaRPr lang="hr-HR" sz="4800" b="1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79CFC8B-5BF6-456E-ADB1-DDD74E5ED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965599"/>
            <a:ext cx="685800" cy="6667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B9F443E-1583-4C49-8701-2CF77A62C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926929"/>
            <a:ext cx="733425" cy="7524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56AD40F-68B6-498B-A3A3-3078B0AF5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61" y="4993819"/>
            <a:ext cx="828675" cy="69532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118F96E1-0389-45D7-A635-B5F596820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726" y="2745341"/>
            <a:ext cx="3304640" cy="330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294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xmlns="" id="{120A97BA-32AB-4E1A-8028-4F167E12A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990896"/>
            <a:ext cx="12192000" cy="867103"/>
          </a:xfrm>
          <a:solidFill>
            <a:srgbClr val="FFC000"/>
          </a:solidFill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LJETU JE KRAJ, STIŽE JESEN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AFFD021-734A-49BA-B0A3-A765C5ED3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0704"/>
            <a:ext cx="12192000" cy="493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7297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xmlns="" id="{28DF65F1-D7BA-40DC-B58D-0253A7E9F2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79571"/>
            <a:ext cx="5140209" cy="3309938"/>
          </a:xfrm>
          <a:prstGeom prst="rect">
            <a:avLst/>
          </a:prstGeom>
        </p:spPr>
      </p:pic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22FDB50A-7D0E-4A11-88F8-530A9D608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5980" y="2630700"/>
            <a:ext cx="5181600" cy="3309083"/>
          </a:xfrm>
        </p:spPr>
        <p:txBody>
          <a:bodyPr>
            <a:normAutofit/>
          </a:bodyPr>
          <a:lstStyle/>
          <a:p>
            <a:r>
              <a:rPr lang="hr-HR" b="1" dirty="0"/>
              <a:t>Zemlja kruži oko Sunca</a:t>
            </a:r>
          </a:p>
          <a:p>
            <a:pPr lvl="1"/>
            <a:r>
              <a:rPr lang="hr-HR" dirty="0"/>
              <a:t>Izmjena godišnjih doba</a:t>
            </a:r>
          </a:p>
          <a:p>
            <a:r>
              <a:rPr lang="hr-HR" b="1" dirty="0"/>
              <a:t>Zemlja se vrti oko svoje osi </a:t>
            </a:r>
          </a:p>
          <a:p>
            <a:pPr lvl="1"/>
            <a:r>
              <a:rPr lang="hr-HR" dirty="0"/>
              <a:t>Izmjena dana i noći </a:t>
            </a:r>
          </a:p>
          <a:p>
            <a:endParaRPr lang="hr-HR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xmlns="" id="{A5452716-50FC-48A0-B71B-D9ED8112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/>
              <a:t>Zašto dolazi do izmjene godišnjih doba?</a:t>
            </a:r>
            <a:endParaRPr lang="hr-HR" sz="3600" b="1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7CF12BD8-CFB4-4B79-9ACC-EA180A1306D6}"/>
              </a:ext>
            </a:extLst>
          </p:cNvPr>
          <p:cNvSpPr txBox="1"/>
          <p:nvPr/>
        </p:nvSpPr>
        <p:spPr>
          <a:xfrm>
            <a:off x="7224396" y="5369783"/>
            <a:ext cx="194497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2000" dirty="0">
                <a:hlinkClick r:id="rId3"/>
              </a:rPr>
              <a:t>Rotacija Zemlje</a:t>
            </a:r>
            <a:endParaRPr lang="hr-HR" sz="2000" dirty="0"/>
          </a:p>
        </p:txBody>
      </p:sp>
      <p:pic>
        <p:nvPicPr>
          <p:cNvPr id="9" name="Grafika 8" descr="Video camera outline">
            <a:extLst>
              <a:ext uri="{FF2B5EF4-FFF2-40B4-BE49-F238E27FC236}">
                <a16:creationId xmlns:a16="http://schemas.microsoft.com/office/drawing/2014/main" xmlns="" id="{9B28A59E-F56D-44A6-BB36-A85B80ABA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34039" y="50147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912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B8A3CEE-020A-48BA-B579-B891EC9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59" y="1708530"/>
            <a:ext cx="5419122" cy="631429"/>
          </a:xfrm>
        </p:spPr>
        <p:txBody>
          <a:bodyPr>
            <a:normAutofit/>
          </a:bodyPr>
          <a:lstStyle/>
          <a:p>
            <a:r>
              <a:rPr lang="hr-HR" sz="3600" b="1" dirty="0"/>
              <a:t>Godišnja doba 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2B6E99D4-F0C6-4D07-AFFC-DC59EDAF4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568977"/>
            <a:ext cx="4756971" cy="2051539"/>
          </a:xfrm>
        </p:spPr>
        <p:txBody>
          <a:bodyPr>
            <a:noAutofit/>
          </a:bodyPr>
          <a:lstStyle/>
          <a:p>
            <a:r>
              <a:rPr lang="hr-HR" sz="2800" dirty="0"/>
              <a:t>RH – umjereni toplinski pojas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Različiti životni uvjeti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Različita temperatura okoliša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Različite količine padalina</a:t>
            </a:r>
          </a:p>
          <a:p>
            <a:endParaRPr lang="hr-HR" sz="2800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59D4B7DE-692E-46EE-A89D-289744AF6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90"/>
          <a:stretch/>
        </p:blipFill>
        <p:spPr>
          <a:xfrm>
            <a:off x="6096000" y="1529832"/>
            <a:ext cx="5755087" cy="3798336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F1D35E66-82BB-487B-B79E-B700C97C9D4A}"/>
              </a:ext>
            </a:extLst>
          </p:cNvPr>
          <p:cNvSpPr txBox="1"/>
          <p:nvPr/>
        </p:nvSpPr>
        <p:spPr>
          <a:xfrm>
            <a:off x="529198" y="5463830"/>
            <a:ext cx="7987274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b="1" dirty="0"/>
          </a:p>
          <a:p>
            <a:r>
              <a:rPr lang="hr-HR" sz="2000" b="1" dirty="0"/>
              <a:t>Istraži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Što bismo mogli pratiti i mjeriti kako bi nam rezultati pokazali mjerljive razlike između ljeta i </a:t>
            </a:r>
            <a:r>
              <a:rPr lang="hr-HR" sz="2000" dirty="0" smtClean="0">
                <a:solidFill>
                  <a:schemeClr val="accent5">
                    <a:lumMod val="75000"/>
                  </a:schemeClr>
                </a:solidFill>
              </a:rPr>
              <a:t>jeseni? RB </a:t>
            </a:r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str. 6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203AFE08-F17E-4ACB-AA49-FC691154D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12" y="5126509"/>
            <a:ext cx="727772" cy="70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8225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teksta 8">
            <a:extLst>
              <a:ext uri="{FF2B5EF4-FFF2-40B4-BE49-F238E27FC236}">
                <a16:creationId xmlns:a16="http://schemas.microsoft.com/office/drawing/2014/main" xmlns="" id="{F6C33C0D-2E7C-4B76-993D-D7AE77479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77596"/>
            <a:ext cx="10515600" cy="1963127"/>
          </a:xfrm>
        </p:spPr>
        <p:txBody>
          <a:bodyPr>
            <a:normAutofit fontScale="92500" lnSpcReduction="20000"/>
          </a:bodyPr>
          <a:lstStyle/>
          <a:p>
            <a:r>
              <a:rPr lang="hr-HR" sz="3500" dirty="0">
                <a:solidFill>
                  <a:schemeClr val="tx1"/>
                </a:solidFill>
              </a:rPr>
              <a:t>Promjene  vezane za godišnja doba proučavaju znanstvenici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000" dirty="0">
                <a:solidFill>
                  <a:schemeClr val="tx1"/>
                </a:solidFill>
              </a:rPr>
              <a:t>biolozi – živa bića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000" dirty="0">
                <a:solidFill>
                  <a:schemeClr val="tx1"/>
                </a:solidFill>
              </a:rPr>
              <a:t>meteorolozi – vrijeme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000" dirty="0">
                <a:solidFill>
                  <a:schemeClr val="tx1"/>
                </a:solidFill>
              </a:rPr>
              <a:t>agronomi –   poljoprivreda</a:t>
            </a:r>
            <a:r>
              <a:rPr lang="hr-HR" sz="2800" dirty="0">
                <a:solidFill>
                  <a:schemeClr val="tx1"/>
                </a:solidFill>
              </a:rPr>
              <a:t/>
            </a:r>
            <a:br>
              <a:rPr lang="hr-HR" sz="2800" dirty="0">
                <a:solidFill>
                  <a:schemeClr val="tx1"/>
                </a:solidFill>
              </a:rPr>
            </a:br>
            <a:endParaRPr lang="hr-HR" sz="2800" dirty="0">
              <a:solidFill>
                <a:schemeClr val="tx1"/>
              </a:solidFill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0788041B-5FD9-4268-864F-9270FCF5D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2" r="8193"/>
          <a:stretch/>
        </p:blipFill>
        <p:spPr>
          <a:xfrm>
            <a:off x="4383131" y="3428999"/>
            <a:ext cx="3283846" cy="327039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E3598884-2FF2-48D6-A029-708765DA52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5" r="16334"/>
          <a:stretch/>
        </p:blipFill>
        <p:spPr>
          <a:xfrm>
            <a:off x="8104515" y="3429000"/>
            <a:ext cx="3517307" cy="327039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3B0AB3AA-32E7-4950-9CD8-A80E948DB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48" y="3431443"/>
            <a:ext cx="3283846" cy="328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8344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03B35EB9-6C79-4406-A2C2-B4EDC4A41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6110"/>
            <a:ext cx="4663966" cy="3304640"/>
          </a:xfrm>
        </p:spPr>
        <p:txBody>
          <a:bodyPr/>
          <a:lstStyle/>
          <a:p>
            <a:r>
              <a:rPr lang="hr-HR" dirty="0"/>
              <a:t>Prilagodbe – opstanak</a:t>
            </a:r>
          </a:p>
          <a:p>
            <a:r>
              <a:rPr lang="hr-HR" dirty="0"/>
              <a:t>Promjene životnih uvjeta</a:t>
            </a:r>
          </a:p>
          <a:p>
            <a:r>
              <a:rPr lang="hr-HR" dirty="0"/>
              <a:t>Promjene u izgledu</a:t>
            </a:r>
          </a:p>
          <a:p>
            <a:r>
              <a:rPr lang="hr-HR" dirty="0"/>
              <a:t>Promjene u ponašanju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AACA55D-3C58-4F2B-9AB9-1E6AA4AF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b="1" dirty="0"/>
              <a:t>Živa bića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8639979-6604-4152-9D8C-87CE3042E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501" y="1213397"/>
            <a:ext cx="6218459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7461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73E352E-1EB3-41E5-A78A-E83E11B1D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9" y="1403413"/>
            <a:ext cx="10668000" cy="772369"/>
          </a:xfrm>
        </p:spPr>
        <p:txBody>
          <a:bodyPr>
            <a:normAutofit/>
          </a:bodyPr>
          <a:lstStyle/>
          <a:p>
            <a:r>
              <a:rPr lang="pl-PL" sz="4800" b="1" dirty="0"/>
              <a:t>BOJE BILJAKA NAJAVLJUJU DOLAZAK JESENI </a:t>
            </a:r>
            <a:endParaRPr lang="hr-HR" sz="4800" b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32700E5-C2B5-48A8-8B80-77F586D41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25" y="2284635"/>
            <a:ext cx="5059747" cy="294790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EF68562D-238A-45CA-8A97-78A54C199FA0}"/>
              </a:ext>
            </a:extLst>
          </p:cNvPr>
          <p:cNvSpPr txBox="1"/>
          <p:nvPr/>
        </p:nvSpPr>
        <p:spPr>
          <a:xfrm>
            <a:off x="457201" y="5493269"/>
            <a:ext cx="8168672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hr-HR" sz="2000" dirty="0"/>
              <a:t>  </a:t>
            </a:r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Kroz kakve promjene prolazi listopadno drveće i livadne biljke u tvom kraju?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  RB str. 9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F4BA4C0-E04E-48F4-94F2-86784F641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6" y="5139670"/>
            <a:ext cx="725487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1963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F2F0E096-0A6C-40AC-ABEF-DDCAAD353D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3888"/>
            <a:ext cx="5181600" cy="3309083"/>
          </a:xfrm>
        </p:spPr>
        <p:txBody>
          <a:bodyPr/>
          <a:lstStyle/>
          <a:p>
            <a:r>
              <a:rPr lang="hr-HR" dirty="0"/>
              <a:t>Listovi – zelene boje </a:t>
            </a:r>
          </a:p>
          <a:p>
            <a:r>
              <a:rPr lang="hr-HR" dirty="0"/>
              <a:t>Prevladava klorofil – fotosinteza</a:t>
            </a:r>
          </a:p>
          <a:p>
            <a:r>
              <a:rPr lang="hr-HR" dirty="0"/>
              <a:t>Hrana – energija za rast i stvaranje plodova</a:t>
            </a:r>
          </a:p>
          <a:p>
            <a:r>
              <a:rPr lang="hr-HR" dirty="0"/>
              <a:t>Sazrijevanje plodova </a:t>
            </a:r>
          </a:p>
          <a:p>
            <a:r>
              <a:rPr lang="hr-HR" dirty="0"/>
              <a:t>Plodovi – hrana za životinje i ljude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F918C35B-DFBD-4D6B-9E52-DBF93814A4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15104" y="1149206"/>
            <a:ext cx="4976896" cy="5708794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xmlns="" id="{55E1CB08-DFE4-4E99-8038-03E5C88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dirty="0"/>
              <a:t>Ljeto</a:t>
            </a:r>
          </a:p>
        </p:txBody>
      </p:sp>
    </p:spTree>
    <p:extLst>
      <p:ext uri="{BB962C8B-B14F-4D97-AF65-F5344CB8AC3E}">
        <p14:creationId xmlns:p14="http://schemas.microsoft.com/office/powerpoint/2010/main" xmlns="" val="3262375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F2F0E096-0A6C-40AC-ABEF-DDCAAD353D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3888"/>
            <a:ext cx="5181600" cy="3309083"/>
          </a:xfrm>
        </p:spPr>
        <p:txBody>
          <a:bodyPr/>
          <a:lstStyle/>
          <a:p>
            <a:r>
              <a:rPr lang="hr-HR" dirty="0"/>
              <a:t>Lišće listopadnog drveća – žute i crvenkaste boje</a:t>
            </a:r>
          </a:p>
          <a:p>
            <a:r>
              <a:rPr lang="hr-HR" dirty="0"/>
              <a:t>Razgradnja klorofila – ostale boje postaju vidljive</a:t>
            </a:r>
          </a:p>
          <a:p>
            <a:r>
              <a:rPr lang="hr-HR" dirty="0"/>
              <a:t>Sušenje i opadanje lišća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C3E12EE1-C865-4017-9F02-6E261B0C2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233" y="1151649"/>
            <a:ext cx="4974767" cy="5706351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xmlns="" id="{55E1CB08-DFE4-4E99-8038-03E5C88B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dirty="0"/>
              <a:t>Jesen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5CF33253-1F72-4A47-B267-D53B38C2189A}"/>
              </a:ext>
            </a:extLst>
          </p:cNvPr>
          <p:cNvSpPr txBox="1"/>
          <p:nvPr/>
        </p:nvSpPr>
        <p:spPr>
          <a:xfrm>
            <a:off x="981031" y="6144192"/>
            <a:ext cx="338601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Europsko stablo godine 202</a:t>
            </a:r>
            <a:r>
              <a:rPr lang="hr-HR" sz="2000" u="sng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hr-HR" sz="2000" dirty="0">
                <a:effectLst/>
                <a:ea typeface="Calibri" panose="020F0502020204030204" pitchFamily="34" charset="0"/>
              </a:rPr>
              <a:t>.  </a:t>
            </a:r>
            <a:endParaRPr lang="hr-HR" sz="2000" dirty="0"/>
          </a:p>
        </p:txBody>
      </p:sp>
      <p:pic>
        <p:nvPicPr>
          <p:cNvPr id="13" name="Grafika 12" descr="Double Tap Gesture outline">
            <a:extLst>
              <a:ext uri="{FF2B5EF4-FFF2-40B4-BE49-F238E27FC236}">
                <a16:creationId xmlns:a16="http://schemas.microsoft.com/office/drawing/2014/main" xmlns="" id="{1CA273C4-9C5B-4D52-9EFB-9279D115D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1383" y="58411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540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431</Words>
  <Application>Microsoft Office PowerPoint</Application>
  <PresentationFormat>Custom</PresentationFormat>
  <Paragraphs>97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Slide 1</vt:lpstr>
      <vt:lpstr>LJETU JE KRAJ, STIŽE JESEN</vt:lpstr>
      <vt:lpstr>Zašto dolazi do izmjene godišnjih doba?</vt:lpstr>
      <vt:lpstr>Godišnja doba </vt:lpstr>
      <vt:lpstr>Slide 5</vt:lpstr>
      <vt:lpstr>Živa bića</vt:lpstr>
      <vt:lpstr>BOJE BILJAKA NAJAVLJUJU DOLAZAK JESENI </vt:lpstr>
      <vt:lpstr>Ljeto</vt:lpstr>
      <vt:lpstr>Jesen</vt:lpstr>
      <vt:lpstr>Livade </vt:lpstr>
      <vt:lpstr>Gorski kotar</vt:lpstr>
      <vt:lpstr>Vazdazeleni grmovi kod kojih se može uočiti pojava plodova u kasno ljeto ili početkom jeseni</vt:lpstr>
      <vt:lpstr>   Vježbom ponovi …</vt:lpstr>
      <vt:lpstr>ŽIVOTINJE SE PRIPREMAJU ZA ZIMU</vt:lpstr>
      <vt:lpstr>Slide 15</vt:lpstr>
      <vt:lpstr>Slide 16</vt:lpstr>
      <vt:lpstr>   Vježbom ponovi …</vt:lpstr>
      <vt:lpstr>IZLAZNA KARTICA</vt:lpstr>
      <vt:lpstr>Ljetu je kraj, stiže jesen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30</cp:revision>
  <dcterms:created xsi:type="dcterms:W3CDTF">2021-01-04T08:54:24Z</dcterms:created>
  <dcterms:modified xsi:type="dcterms:W3CDTF">2021-08-12T09:52:39Z</dcterms:modified>
</cp:coreProperties>
</file>